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06/07/2018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06/07/2018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06/07/2018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06/07/2018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06/07/2018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06/07/2018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06/07/2018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06/07/2018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06/07/2018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06/07/2018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06/07/2018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589B65-A097-4527-A417-73ECDDA26606}" type="datetimeFigureOut">
              <a:rPr lang="es-MX" smtClean="0"/>
              <a:pPr/>
              <a:t>06/07/2018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772400" cy="650503"/>
          </a:xfrm>
        </p:spPr>
        <p:txBody>
          <a:bodyPr>
            <a:normAutofit/>
          </a:bodyPr>
          <a:lstStyle/>
          <a:p>
            <a:r>
              <a:rPr lang="es-MX" sz="3200" dirty="0" smtClean="0"/>
              <a:t>B.C.S.  PANORAMA EPIDEMIOLOGICO 2018</a:t>
            </a:r>
            <a:endParaRPr lang="es-MX" sz="32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259632" y="2636912"/>
            <a:ext cx="6400800" cy="1752600"/>
          </a:xfrm>
        </p:spPr>
        <p:txBody>
          <a:bodyPr>
            <a:normAutofit/>
          </a:bodyPr>
          <a:lstStyle/>
          <a:p>
            <a:r>
              <a:rPr lang="es-MX" sz="2800" dirty="0" smtClean="0"/>
              <a:t>MORBILIDAD GENERAL, INFLUENZA DENGUE, SEMANA # 3</a:t>
            </a:r>
          </a:p>
          <a:p>
            <a:r>
              <a:rPr lang="es-MX" sz="2800" dirty="0" smtClean="0"/>
              <a:t>2018</a:t>
            </a:r>
            <a:endParaRPr lang="es-MX" sz="2800" dirty="0"/>
          </a:p>
        </p:txBody>
      </p:sp>
      <p:sp>
        <p:nvSpPr>
          <p:cNvPr id="6" name="5 CuadroTexto"/>
          <p:cNvSpPr txBox="1"/>
          <p:nvPr/>
        </p:nvSpPr>
        <p:spPr>
          <a:xfrm>
            <a:off x="4499992" y="5229200"/>
            <a:ext cx="43204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FUENTE: PLATAFORMA SINAVE. SUIVE WNDOWS. SSA</a:t>
            </a:r>
          </a:p>
          <a:p>
            <a:r>
              <a:rPr lang="es-MX" sz="1200" dirty="0" smtClean="0"/>
              <a:t>CORTE DE INFORMACION AL  25 - 01 -2018</a:t>
            </a:r>
          </a:p>
          <a:p>
            <a:r>
              <a:rPr lang="es-MX" sz="1200" dirty="0" smtClean="0"/>
              <a:t>DEPARTAMENTO DE VIGILANCIA EPIDEMIOLOGICA</a:t>
            </a:r>
          </a:p>
          <a:p>
            <a:r>
              <a:rPr lang="es-MX" sz="1200" dirty="0" smtClean="0"/>
              <a:t>RESPONSABLE: DR. MAURICIO BERNAL HERNANDEZ</a:t>
            </a:r>
          </a:p>
          <a:p>
            <a:r>
              <a:rPr lang="es-MX" sz="1200" dirty="0" smtClean="0"/>
              <a:t>APOYO TECNICO: ING. ERNESTO NAVARRO HIGUERA</a:t>
            </a:r>
          </a:p>
        </p:txBody>
      </p:sp>
      <p:pic>
        <p:nvPicPr>
          <p:cNvPr id="8" name="Marcador de contenido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263401"/>
            <a:ext cx="2102946" cy="1078903"/>
          </a:xfrm>
          <a:prstGeom prst="rect">
            <a:avLst/>
          </a:prstGeom>
        </p:spPr>
      </p:pic>
      <p:pic>
        <p:nvPicPr>
          <p:cNvPr id="9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48883"/>
            <a:ext cx="1800200" cy="12521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2195736" y="836712"/>
            <a:ext cx="4104456" cy="792088"/>
          </a:xfrm>
        </p:spPr>
        <p:txBody>
          <a:bodyPr>
            <a:normAutofit/>
          </a:bodyPr>
          <a:lstStyle/>
          <a:p>
            <a:r>
              <a:rPr lang="es-MX" sz="2800" dirty="0" smtClean="0"/>
              <a:t>MORBILIDAD GENERAL </a:t>
            </a:r>
            <a:endParaRPr lang="es-MX" sz="2800" dirty="0"/>
          </a:p>
        </p:txBody>
      </p:sp>
      <p:sp>
        <p:nvSpPr>
          <p:cNvPr id="7" name="Título 4"/>
          <p:cNvSpPr txBox="1">
            <a:spLocks/>
          </p:cNvSpPr>
          <p:nvPr/>
        </p:nvSpPr>
        <p:spPr>
          <a:xfrm>
            <a:off x="214282" y="28572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BOLETIN EPIDEMIOLOGICO SEMANAL </a:t>
            </a:r>
            <a:b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SEMANA 3 2018</a:t>
            </a:r>
            <a:endParaRPr kumimoji="0" lang="es-MX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8" name="Marcador de contenido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263401"/>
            <a:ext cx="2102946" cy="1078903"/>
          </a:xfrm>
        </p:spPr>
      </p:pic>
      <p:pic>
        <p:nvPicPr>
          <p:cNvPr id="9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48883"/>
            <a:ext cx="1800200" cy="1252154"/>
          </a:xfrm>
          <a:prstGeom prst="rect">
            <a:avLst/>
          </a:prstGeom>
        </p:spPr>
      </p:pic>
      <p:graphicFrame>
        <p:nvGraphicFramePr>
          <p:cNvPr id="12" name="11 Tabla"/>
          <p:cNvGraphicFramePr>
            <a:graphicFrameLocks noGrp="1"/>
          </p:cNvGraphicFramePr>
          <p:nvPr/>
        </p:nvGraphicFramePr>
        <p:xfrm>
          <a:off x="1071538" y="1357298"/>
          <a:ext cx="6357982" cy="5660340"/>
        </p:xfrm>
        <a:graphic>
          <a:graphicData uri="http://schemas.openxmlformats.org/drawingml/2006/table">
            <a:tbl>
              <a:tblPr/>
              <a:tblGrid>
                <a:gridCol w="3542641"/>
                <a:gridCol w="938447"/>
                <a:gridCol w="938447"/>
                <a:gridCol w="938447"/>
              </a:tblGrid>
              <a:tr h="144203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dirty="0">
                          <a:latin typeface="Arial"/>
                        </a:rPr>
                        <a:t>INSTITUTO DE SERVICIOS DE SALUD EN BAJA CALIFORNIA SUR</a:t>
                      </a:r>
                    </a:p>
                  </a:txBody>
                  <a:tcPr marL="5226" marR="5226" marT="52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403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dirty="0">
                          <a:latin typeface="Arial"/>
                        </a:rPr>
                        <a:t>DIRECCION DE SERVICIOS DE SALUD</a:t>
                      </a:r>
                    </a:p>
                  </a:txBody>
                  <a:tcPr marL="5226" marR="5226" marT="52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403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dirty="0">
                          <a:latin typeface="Arial"/>
                        </a:rPr>
                        <a:t>SUBDIRECCION DE EPIDEMIOLOGIA</a:t>
                      </a:r>
                    </a:p>
                  </a:txBody>
                  <a:tcPr marL="5226" marR="5226" marT="52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403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>
                          <a:latin typeface="Arial"/>
                        </a:rPr>
                        <a:t>DEPARTAMENTO DE VIGILANCIA EPIDEMIOLOGICA</a:t>
                      </a:r>
                    </a:p>
                  </a:txBody>
                  <a:tcPr marL="5226" marR="5226" marT="52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44203">
                <a:tc gridSpan="4">
                  <a:txBody>
                    <a:bodyPr/>
                    <a:lstStyle/>
                    <a:p>
                      <a:pPr algn="r" fontAlgn="b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Prontuario semana 03-2018</a:t>
                      </a:r>
                    </a:p>
                  </a:txBody>
                  <a:tcPr marL="5226" marR="5226" marT="52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9008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20 PRINCIPALES CAUSAS DE DX</a:t>
                      </a:r>
                    </a:p>
                  </a:txBody>
                  <a:tcPr marL="5226" marR="5226" marT="52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86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2018</a:t>
                      </a:r>
                    </a:p>
                  </a:txBody>
                  <a:tcPr marL="5226" marR="5226" marT="52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86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2017</a:t>
                      </a:r>
                    </a:p>
                  </a:txBody>
                  <a:tcPr marL="5226" marR="5226" marT="52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86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Variación</a:t>
                      </a:r>
                    </a:p>
                  </a:txBody>
                  <a:tcPr marL="5226" marR="5226" marT="52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867"/>
                    </a:solidFill>
                  </a:tcPr>
                </a:tc>
              </a:tr>
              <a:tr h="140349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>
                          <a:latin typeface="Arial"/>
                        </a:rPr>
                        <a:t>Infecciones respiratorias agudas *</a:t>
                      </a:r>
                    </a:p>
                  </a:txBody>
                  <a:tcPr marL="5226" marR="5226" marT="52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latin typeface="Arial"/>
                        </a:rPr>
                        <a:t>15,236</a:t>
                      </a:r>
                    </a:p>
                  </a:txBody>
                  <a:tcPr marL="5226" marR="5226" marT="5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latin typeface="Arial"/>
                        </a:rPr>
                        <a:t>16,193</a:t>
                      </a:r>
                    </a:p>
                  </a:txBody>
                  <a:tcPr marL="5226" marR="5226" marT="5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latin typeface="Arial"/>
                        </a:rPr>
                        <a:t>-5.91</a:t>
                      </a:r>
                    </a:p>
                  </a:txBody>
                  <a:tcPr marL="5226" marR="5226" marT="5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349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 dirty="0">
                          <a:latin typeface="Arial"/>
                        </a:rPr>
                        <a:t>Enfermedades diarreicas agudas **</a:t>
                      </a:r>
                    </a:p>
                  </a:txBody>
                  <a:tcPr marL="5226" marR="5226" marT="52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latin typeface="Arial"/>
                        </a:rPr>
                        <a:t>3,076</a:t>
                      </a:r>
                    </a:p>
                  </a:txBody>
                  <a:tcPr marL="5226" marR="5226" marT="5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latin typeface="Arial"/>
                        </a:rPr>
                        <a:t>2,325</a:t>
                      </a:r>
                    </a:p>
                  </a:txBody>
                  <a:tcPr marL="5226" marR="5226" marT="5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latin typeface="Arial"/>
                        </a:rPr>
                        <a:t>32.30</a:t>
                      </a:r>
                    </a:p>
                  </a:txBody>
                  <a:tcPr marL="5226" marR="5226" marT="5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349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>
                          <a:latin typeface="Arial"/>
                        </a:rPr>
                        <a:t>Infección de vías urinarias</a:t>
                      </a:r>
                    </a:p>
                  </a:txBody>
                  <a:tcPr marL="5226" marR="5226" marT="52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latin typeface="Arial"/>
                        </a:rPr>
                        <a:t>2,516</a:t>
                      </a:r>
                    </a:p>
                  </a:txBody>
                  <a:tcPr marL="5226" marR="5226" marT="5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latin typeface="Arial"/>
                        </a:rPr>
                        <a:t>2,246</a:t>
                      </a:r>
                    </a:p>
                  </a:txBody>
                  <a:tcPr marL="5226" marR="5226" marT="5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latin typeface="Arial"/>
                        </a:rPr>
                        <a:t>12.02</a:t>
                      </a:r>
                    </a:p>
                  </a:txBody>
                  <a:tcPr marL="5226" marR="5226" marT="5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349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 dirty="0">
                          <a:latin typeface="Arial"/>
                        </a:rPr>
                        <a:t>Gingivitis y enfermedad </a:t>
                      </a:r>
                      <a:r>
                        <a:rPr lang="es-MX" sz="1000" b="0" i="0" u="none" strike="noStrike" dirty="0" err="1">
                          <a:latin typeface="Arial"/>
                        </a:rPr>
                        <a:t>periodontal</a:t>
                      </a:r>
                      <a:endParaRPr lang="es-MX" sz="1000" b="0" i="0" u="none" strike="noStrike" dirty="0">
                        <a:latin typeface="Arial"/>
                      </a:endParaRPr>
                    </a:p>
                  </a:txBody>
                  <a:tcPr marL="5226" marR="5226" marT="52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latin typeface="Arial"/>
                        </a:rPr>
                        <a:t>869</a:t>
                      </a:r>
                    </a:p>
                  </a:txBody>
                  <a:tcPr marL="5226" marR="5226" marT="5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latin typeface="Arial"/>
                        </a:rPr>
                        <a:t>1,052</a:t>
                      </a:r>
                    </a:p>
                  </a:txBody>
                  <a:tcPr marL="5226" marR="5226" marT="5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latin typeface="Arial"/>
                        </a:rPr>
                        <a:t>-17.40</a:t>
                      </a:r>
                    </a:p>
                  </a:txBody>
                  <a:tcPr marL="5226" marR="5226" marT="5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349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>
                          <a:latin typeface="Arial"/>
                        </a:rPr>
                        <a:t>Otitis media aguda</a:t>
                      </a:r>
                    </a:p>
                  </a:txBody>
                  <a:tcPr marL="5226" marR="5226" marT="52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latin typeface="Arial"/>
                        </a:rPr>
                        <a:t>860</a:t>
                      </a:r>
                    </a:p>
                  </a:txBody>
                  <a:tcPr marL="5226" marR="5226" marT="5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613</a:t>
                      </a:r>
                    </a:p>
                  </a:txBody>
                  <a:tcPr marL="5226" marR="5226" marT="5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latin typeface="Arial"/>
                        </a:rPr>
                        <a:t>40.29</a:t>
                      </a:r>
                    </a:p>
                  </a:txBody>
                  <a:tcPr marL="5226" marR="5226" marT="5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349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>
                          <a:latin typeface="Arial"/>
                        </a:rPr>
                        <a:t>Úlceras, gastritis y duodenitis</a:t>
                      </a:r>
                    </a:p>
                  </a:txBody>
                  <a:tcPr marL="5226" marR="5226" marT="52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latin typeface="Arial"/>
                        </a:rPr>
                        <a:t>830</a:t>
                      </a:r>
                    </a:p>
                  </a:txBody>
                  <a:tcPr marL="5226" marR="5226" marT="5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latin typeface="Arial"/>
                        </a:rPr>
                        <a:t>748</a:t>
                      </a:r>
                    </a:p>
                  </a:txBody>
                  <a:tcPr marL="5226" marR="5226" marT="5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latin typeface="Arial"/>
                        </a:rPr>
                        <a:t>10.96</a:t>
                      </a:r>
                    </a:p>
                  </a:txBody>
                  <a:tcPr marL="5226" marR="5226" marT="5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349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>
                          <a:latin typeface="Arial"/>
                        </a:rPr>
                        <a:t>Conjuntivitis</a:t>
                      </a:r>
                    </a:p>
                  </a:txBody>
                  <a:tcPr marL="5226" marR="5226" marT="52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latin typeface="Arial"/>
                        </a:rPr>
                        <a:t>677</a:t>
                      </a:r>
                    </a:p>
                  </a:txBody>
                  <a:tcPr marL="5226" marR="5226" marT="5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latin typeface="Arial"/>
                        </a:rPr>
                        <a:t>553</a:t>
                      </a:r>
                    </a:p>
                  </a:txBody>
                  <a:tcPr marL="5226" marR="5226" marT="5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latin typeface="Arial"/>
                        </a:rPr>
                        <a:t>22.42</a:t>
                      </a:r>
                    </a:p>
                  </a:txBody>
                  <a:tcPr marL="5226" marR="5226" marT="5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349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 dirty="0">
                          <a:latin typeface="Arial"/>
                        </a:rPr>
                        <a:t>Obesidad</a:t>
                      </a:r>
                    </a:p>
                  </a:txBody>
                  <a:tcPr marL="5226" marR="5226" marT="52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latin typeface="Arial"/>
                        </a:rPr>
                        <a:t>271</a:t>
                      </a:r>
                    </a:p>
                  </a:txBody>
                  <a:tcPr marL="5226" marR="5226" marT="5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latin typeface="Arial"/>
                        </a:rPr>
                        <a:t>399</a:t>
                      </a:r>
                    </a:p>
                  </a:txBody>
                  <a:tcPr marL="5226" marR="5226" marT="5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latin typeface="Arial"/>
                        </a:rPr>
                        <a:t>-32.08</a:t>
                      </a:r>
                    </a:p>
                  </a:txBody>
                  <a:tcPr marL="5226" marR="5226" marT="5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349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>
                          <a:latin typeface="Arial"/>
                        </a:rPr>
                        <a:t>Enfermedad de Transmisión Sexual ***</a:t>
                      </a:r>
                    </a:p>
                  </a:txBody>
                  <a:tcPr marL="5226" marR="5226" marT="52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latin typeface="Arial"/>
                        </a:rPr>
                        <a:t>303</a:t>
                      </a:r>
                    </a:p>
                  </a:txBody>
                  <a:tcPr marL="5226" marR="5226" marT="5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257</a:t>
                      </a:r>
                    </a:p>
                  </a:txBody>
                  <a:tcPr marL="5226" marR="5226" marT="5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latin typeface="Arial"/>
                        </a:rPr>
                        <a:t>17.90</a:t>
                      </a:r>
                    </a:p>
                  </a:txBody>
                  <a:tcPr marL="5226" marR="5226" marT="5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349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>
                          <a:latin typeface="Arial"/>
                        </a:rPr>
                        <a:t>Asma</a:t>
                      </a:r>
                    </a:p>
                  </a:txBody>
                  <a:tcPr marL="5226" marR="5226" marT="52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latin typeface="Arial"/>
                        </a:rPr>
                        <a:t>176</a:t>
                      </a:r>
                    </a:p>
                  </a:txBody>
                  <a:tcPr marL="5226" marR="5226" marT="5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148</a:t>
                      </a:r>
                    </a:p>
                  </a:txBody>
                  <a:tcPr marL="5226" marR="5226" marT="5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latin typeface="Arial"/>
                        </a:rPr>
                        <a:t>18.92</a:t>
                      </a:r>
                    </a:p>
                  </a:txBody>
                  <a:tcPr marL="5226" marR="5226" marT="5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349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>
                          <a:latin typeface="Arial"/>
                        </a:rPr>
                        <a:t>Hipertensión arterial</a:t>
                      </a:r>
                    </a:p>
                  </a:txBody>
                  <a:tcPr marL="5226" marR="5226" marT="52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latin typeface="Arial"/>
                        </a:rPr>
                        <a:t>150</a:t>
                      </a:r>
                    </a:p>
                  </a:txBody>
                  <a:tcPr marL="5226" marR="5226" marT="5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192</a:t>
                      </a:r>
                    </a:p>
                  </a:txBody>
                  <a:tcPr marL="5226" marR="5226" marT="5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latin typeface="Arial"/>
                        </a:rPr>
                        <a:t>-21.88</a:t>
                      </a:r>
                    </a:p>
                  </a:txBody>
                  <a:tcPr marL="5226" marR="5226" marT="5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349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>
                          <a:latin typeface="Arial"/>
                        </a:rPr>
                        <a:t>Diabetes mellitus (ambas) </a:t>
                      </a:r>
                    </a:p>
                  </a:txBody>
                  <a:tcPr marL="5226" marR="5226" marT="52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latin typeface="Arial"/>
                        </a:rPr>
                        <a:t>95</a:t>
                      </a:r>
                    </a:p>
                  </a:txBody>
                  <a:tcPr marL="5226" marR="5226" marT="5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113</a:t>
                      </a:r>
                    </a:p>
                  </a:txBody>
                  <a:tcPr marL="5226" marR="5226" marT="5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latin typeface="Arial"/>
                        </a:rPr>
                        <a:t>-15.93</a:t>
                      </a:r>
                    </a:p>
                  </a:txBody>
                  <a:tcPr marL="5226" marR="5226" marT="5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349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>
                          <a:latin typeface="Arial"/>
                        </a:rPr>
                        <a:t>Varicela</a:t>
                      </a:r>
                    </a:p>
                  </a:txBody>
                  <a:tcPr marL="5226" marR="5226" marT="52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latin typeface="Arial"/>
                        </a:rPr>
                        <a:t>91</a:t>
                      </a:r>
                    </a:p>
                  </a:txBody>
                  <a:tcPr marL="5226" marR="5226" marT="5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82</a:t>
                      </a:r>
                    </a:p>
                  </a:txBody>
                  <a:tcPr marL="5226" marR="5226" marT="5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latin typeface="Arial"/>
                        </a:rPr>
                        <a:t>10.98</a:t>
                      </a:r>
                    </a:p>
                  </a:txBody>
                  <a:tcPr marL="5226" marR="5226" marT="5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349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>
                          <a:latin typeface="Arial"/>
                        </a:rPr>
                        <a:t>Depresión</a:t>
                      </a:r>
                    </a:p>
                  </a:txBody>
                  <a:tcPr marL="5226" marR="5226" marT="52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>
                          <a:latin typeface="Arial"/>
                        </a:rPr>
                        <a:t>73</a:t>
                      </a:r>
                    </a:p>
                  </a:txBody>
                  <a:tcPr marL="5226" marR="5226" marT="5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48</a:t>
                      </a:r>
                    </a:p>
                  </a:txBody>
                  <a:tcPr marL="5226" marR="5226" marT="5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latin typeface="Arial"/>
                        </a:rPr>
                        <a:t>52.08</a:t>
                      </a:r>
                    </a:p>
                  </a:txBody>
                  <a:tcPr marL="5226" marR="5226" marT="5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349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>
                          <a:latin typeface="Arial"/>
                        </a:rPr>
                        <a:t>Insuficiencia venosa periférica</a:t>
                      </a:r>
                    </a:p>
                  </a:txBody>
                  <a:tcPr marL="5226" marR="5226" marT="52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latin typeface="Arial"/>
                        </a:rPr>
                        <a:t>72</a:t>
                      </a:r>
                    </a:p>
                  </a:txBody>
                  <a:tcPr marL="5226" marR="5226" marT="5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91</a:t>
                      </a:r>
                    </a:p>
                  </a:txBody>
                  <a:tcPr marL="5226" marR="5226" marT="5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latin typeface="Arial"/>
                        </a:rPr>
                        <a:t>-20.88</a:t>
                      </a:r>
                    </a:p>
                  </a:txBody>
                  <a:tcPr marL="5226" marR="5226" marT="5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349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>
                          <a:latin typeface="Arial"/>
                        </a:rPr>
                        <a:t>Otras helmintiasis</a:t>
                      </a:r>
                    </a:p>
                  </a:txBody>
                  <a:tcPr marL="5226" marR="5226" marT="52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>
                          <a:latin typeface="Arial"/>
                        </a:rPr>
                        <a:t>65</a:t>
                      </a:r>
                    </a:p>
                  </a:txBody>
                  <a:tcPr marL="5226" marR="5226" marT="5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85</a:t>
                      </a:r>
                    </a:p>
                  </a:txBody>
                  <a:tcPr marL="5226" marR="5226" marT="5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latin typeface="Arial"/>
                        </a:rPr>
                        <a:t>-23.53</a:t>
                      </a:r>
                    </a:p>
                  </a:txBody>
                  <a:tcPr marL="5226" marR="5226" marT="5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349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>
                          <a:latin typeface="Arial"/>
                        </a:rPr>
                        <a:t>Quemaduras</a:t>
                      </a:r>
                    </a:p>
                  </a:txBody>
                  <a:tcPr marL="5226" marR="5226" marT="52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>
                          <a:latin typeface="Arial"/>
                        </a:rPr>
                        <a:t>55</a:t>
                      </a:r>
                    </a:p>
                  </a:txBody>
                  <a:tcPr marL="5226" marR="5226" marT="5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latin typeface="Arial"/>
                        </a:rPr>
                        <a:t>72</a:t>
                      </a:r>
                    </a:p>
                  </a:txBody>
                  <a:tcPr marL="5226" marR="5226" marT="5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latin typeface="Arial"/>
                        </a:rPr>
                        <a:t>-23.61</a:t>
                      </a:r>
                    </a:p>
                  </a:txBody>
                  <a:tcPr marL="5226" marR="5226" marT="5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349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>
                          <a:latin typeface="Arial"/>
                        </a:rPr>
                        <a:t>Hiperplasia de la próstata</a:t>
                      </a:r>
                    </a:p>
                  </a:txBody>
                  <a:tcPr marL="5226" marR="5226" marT="52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latin typeface="Arial"/>
                        </a:rPr>
                        <a:t>50</a:t>
                      </a:r>
                    </a:p>
                  </a:txBody>
                  <a:tcPr marL="5226" marR="5226" marT="5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latin typeface="Arial"/>
                        </a:rPr>
                        <a:t>49</a:t>
                      </a:r>
                    </a:p>
                  </a:txBody>
                  <a:tcPr marL="5226" marR="5226" marT="5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latin typeface="Arial"/>
                        </a:rPr>
                        <a:t>2.04</a:t>
                      </a:r>
                    </a:p>
                  </a:txBody>
                  <a:tcPr marL="5226" marR="5226" marT="5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349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>
                          <a:latin typeface="Arial"/>
                        </a:rPr>
                        <a:t>Escabiosis</a:t>
                      </a:r>
                    </a:p>
                  </a:txBody>
                  <a:tcPr marL="5226" marR="5226" marT="52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>
                          <a:latin typeface="Arial"/>
                        </a:rPr>
                        <a:t>43</a:t>
                      </a:r>
                    </a:p>
                  </a:txBody>
                  <a:tcPr marL="5226" marR="5226" marT="5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39</a:t>
                      </a:r>
                    </a:p>
                  </a:txBody>
                  <a:tcPr marL="5226" marR="5226" marT="5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latin typeface="Arial"/>
                        </a:rPr>
                        <a:t>10.26</a:t>
                      </a:r>
                    </a:p>
                  </a:txBody>
                  <a:tcPr marL="5226" marR="5226" marT="5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143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 dirty="0">
                          <a:latin typeface="Arial"/>
                        </a:rPr>
                        <a:t>Accidentes de transporte en vehículos con motor</a:t>
                      </a:r>
                    </a:p>
                  </a:txBody>
                  <a:tcPr marL="5226" marR="5226" marT="52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>
                          <a:latin typeface="Arial"/>
                        </a:rPr>
                        <a:t>40</a:t>
                      </a:r>
                    </a:p>
                  </a:txBody>
                  <a:tcPr marL="5226" marR="5226" marT="5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>
                          <a:latin typeface="Arial"/>
                        </a:rPr>
                        <a:t>25</a:t>
                      </a:r>
                    </a:p>
                  </a:txBody>
                  <a:tcPr marL="5226" marR="5226" marT="5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latin typeface="Arial"/>
                        </a:rPr>
                        <a:t>60.00</a:t>
                      </a:r>
                    </a:p>
                  </a:txBody>
                  <a:tcPr marL="5226" marR="5226" marT="5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203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Total :</a:t>
                      </a:r>
                    </a:p>
                  </a:txBody>
                  <a:tcPr marL="5226" marR="5226" marT="52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26,206</a:t>
                      </a:r>
                    </a:p>
                  </a:txBody>
                  <a:tcPr marL="5226" marR="5226" marT="5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26,215</a:t>
                      </a:r>
                    </a:p>
                  </a:txBody>
                  <a:tcPr marL="5226" marR="5226" marT="52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1" i="0" u="none" strike="noStrike">
                          <a:latin typeface="Arial"/>
                        </a:rPr>
                        <a:t>-0.03</a:t>
                      </a:r>
                    </a:p>
                  </a:txBody>
                  <a:tcPr marL="5226" marR="5226" marT="5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430"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>
                          <a:latin typeface="Arial"/>
                        </a:rPr>
                        <a:t>Fuente: EPIMORBI-SUAVE. </a:t>
                      </a:r>
                    </a:p>
                  </a:txBody>
                  <a:tcPr marL="5226" marR="5226" marT="522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 dirty="0">
                          <a:latin typeface="Arial"/>
                        </a:rPr>
                        <a:t>Corte de la </a:t>
                      </a:r>
                      <a:r>
                        <a:rPr lang="es-MX" sz="800" b="0" i="0" u="none" strike="noStrike" dirty="0" err="1">
                          <a:latin typeface="Arial"/>
                        </a:rPr>
                        <a:t>inf</a:t>
                      </a:r>
                      <a:r>
                        <a:rPr lang="es-MX" sz="800" b="0" i="0" u="none" strike="noStrike" dirty="0">
                          <a:latin typeface="Arial"/>
                        </a:rPr>
                        <a:t>. 18-01-2018</a:t>
                      </a:r>
                    </a:p>
                  </a:txBody>
                  <a:tcPr marL="5226" marR="5226" marT="522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74355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*Incluye: infección respiratoria aguda, faringitis, amigdalitis estreptococica, neumonía, bronconeumonía e influenza.</a:t>
                      </a:r>
                    </a:p>
                  </a:txBody>
                  <a:tcPr marL="5226" marR="5226" marT="52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74355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>
                          <a:latin typeface="Arial"/>
                        </a:rPr>
                        <a:t>**Incluye: amibiasis intestinal, </a:t>
                      </a:r>
                      <a:r>
                        <a:rPr lang="es-MX" sz="700" b="0" i="0" u="none" strike="noStrike" dirty="0" err="1">
                          <a:latin typeface="Arial"/>
                        </a:rPr>
                        <a:t>shigelosis</a:t>
                      </a:r>
                      <a:r>
                        <a:rPr lang="es-MX" sz="700" b="0" i="0" u="none" strike="noStrike" dirty="0">
                          <a:latin typeface="Arial"/>
                        </a:rPr>
                        <a:t>, fiebre tifoidea, </a:t>
                      </a:r>
                      <a:r>
                        <a:rPr lang="es-MX" sz="700" b="0" i="0" u="none" strike="noStrike" dirty="0" err="1">
                          <a:latin typeface="Arial"/>
                        </a:rPr>
                        <a:t>giardiasis</a:t>
                      </a:r>
                      <a:r>
                        <a:rPr lang="es-MX" sz="700" b="0" i="0" u="none" strike="noStrike" dirty="0">
                          <a:latin typeface="Arial"/>
                        </a:rPr>
                        <a:t>, enfermedad diarreica aguda, intoxicación alimentaria</a:t>
                      </a:r>
                    </a:p>
                  </a:txBody>
                  <a:tcPr marL="5226" marR="5226" marT="52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11430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>
                          <a:latin typeface="Arial"/>
                        </a:rPr>
                        <a:t>bacteriana, paratifoidea, otras salmonelosis y otras infecciones intestinales debidas a protozoarios.</a:t>
                      </a:r>
                    </a:p>
                  </a:txBody>
                  <a:tcPr marL="5226" marR="5226" marT="52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74355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>
                          <a:latin typeface="Arial"/>
                        </a:rPr>
                        <a:t>***Incluye: VIH, candidiasis urogenital, herpes genital, infección gonocócica genitourinaria, linfogranuloma venéreo,</a:t>
                      </a:r>
                    </a:p>
                  </a:txBody>
                  <a:tcPr marL="5226" marR="5226" marT="52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11430"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>
                          <a:latin typeface="Arial"/>
                        </a:rPr>
                        <a:t> sífilis adquirida, </a:t>
                      </a:r>
                      <a:r>
                        <a:rPr lang="es-MX" sz="700" b="0" i="0" u="none" strike="noStrike" dirty="0" err="1">
                          <a:latin typeface="Arial"/>
                        </a:rPr>
                        <a:t>tricomoniasis</a:t>
                      </a:r>
                      <a:r>
                        <a:rPr lang="es-MX" sz="700" b="0" i="0" u="none" strike="noStrike" dirty="0">
                          <a:latin typeface="Arial"/>
                        </a:rPr>
                        <a:t> urogenital, chancro blando y </a:t>
                      </a:r>
                      <a:r>
                        <a:rPr lang="es-MX" sz="700" b="0" i="0" u="none" strike="noStrike" dirty="0" err="1">
                          <a:latin typeface="Arial"/>
                        </a:rPr>
                        <a:t>vulvovaginitis</a:t>
                      </a:r>
                      <a:r>
                        <a:rPr lang="es-MX" sz="700" b="0" i="0" u="none" strike="noStrike" dirty="0">
                          <a:latin typeface="Arial"/>
                        </a:rPr>
                        <a:t> aguda.</a:t>
                      </a:r>
                    </a:p>
                  </a:txBody>
                  <a:tcPr marL="5226" marR="5226" marT="52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226" marR="5226" marT="52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1430"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**** Incluye diabetes mellitus tipo 1 y 2.</a:t>
                      </a:r>
                    </a:p>
                  </a:txBody>
                  <a:tcPr marL="5226" marR="5226" marT="52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226" marR="5226" marT="52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 dirty="0">
                        <a:latin typeface="Arial"/>
                      </a:endParaRPr>
                    </a:p>
                  </a:txBody>
                  <a:tcPr marL="5226" marR="5226" marT="52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226" marR="5226" marT="52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143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>
                          <a:latin typeface="Arial"/>
                        </a:rPr>
                        <a:t>Observación: Se Incluye información de Consultorios Anexos a Farmacia</a:t>
                      </a:r>
                    </a:p>
                  </a:txBody>
                  <a:tcPr marL="5226" marR="5226" marT="52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 dirty="0">
                        <a:latin typeface="Arial"/>
                      </a:endParaRPr>
                    </a:p>
                  </a:txBody>
                  <a:tcPr marL="5226" marR="5226" marT="52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 dirty="0">
                        <a:latin typeface="Arial"/>
                      </a:endParaRPr>
                    </a:p>
                  </a:txBody>
                  <a:tcPr marL="5226" marR="5226" marT="52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1430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>
                          <a:latin typeface="Arial"/>
                        </a:rPr>
                        <a:t>Nota: información disponible en el sistema de notificación, para el mismo período en ambos años. </a:t>
                      </a:r>
                    </a:p>
                  </a:txBody>
                  <a:tcPr marL="5226" marR="5226" marT="52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2143108" y="714356"/>
            <a:ext cx="4104456" cy="1143000"/>
          </a:xfrm>
        </p:spPr>
        <p:txBody>
          <a:bodyPr>
            <a:normAutofit/>
          </a:bodyPr>
          <a:lstStyle/>
          <a:p>
            <a:r>
              <a:rPr lang="es-MX" sz="2800" dirty="0" smtClean="0"/>
              <a:t>INFLUENZA </a:t>
            </a:r>
            <a:r>
              <a:rPr lang="es-MX" sz="2800" dirty="0" smtClean="0"/>
              <a:t>2018</a:t>
            </a:r>
            <a:endParaRPr lang="es-MX" sz="2800" dirty="0"/>
          </a:p>
        </p:txBody>
      </p:sp>
      <p:sp>
        <p:nvSpPr>
          <p:cNvPr id="7" name="Título 4"/>
          <p:cNvSpPr txBox="1">
            <a:spLocks/>
          </p:cNvSpPr>
          <p:nvPr/>
        </p:nvSpPr>
        <p:spPr>
          <a:xfrm>
            <a:off x="214282" y="21429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BOLETIN EPIDEMIOLOGICO SEMANAL </a:t>
            </a:r>
            <a:b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SEMANA 3 2018</a:t>
            </a:r>
            <a:endParaRPr kumimoji="0" lang="es-MX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8" name="Marcador de contenido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263401"/>
            <a:ext cx="2102946" cy="1078903"/>
          </a:xfrm>
        </p:spPr>
      </p:pic>
      <p:pic>
        <p:nvPicPr>
          <p:cNvPr id="9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48883"/>
            <a:ext cx="1800200" cy="1252154"/>
          </a:xfrm>
          <a:prstGeom prst="rect">
            <a:avLst/>
          </a:prstGeom>
        </p:spPr>
      </p:pic>
      <p:graphicFrame>
        <p:nvGraphicFramePr>
          <p:cNvPr id="12" name="11 Tabla"/>
          <p:cNvGraphicFramePr>
            <a:graphicFrameLocks noGrp="1"/>
          </p:cNvGraphicFramePr>
          <p:nvPr/>
        </p:nvGraphicFramePr>
        <p:xfrm>
          <a:off x="1285852" y="2000240"/>
          <a:ext cx="6429420" cy="2453640"/>
        </p:xfrm>
        <a:graphic>
          <a:graphicData uri="http://schemas.openxmlformats.org/drawingml/2006/table">
            <a:tbl>
              <a:tblPr/>
              <a:tblGrid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</a:tblGrid>
              <a:tr h="196850">
                <a:tc gridSpan="8">
                  <a:txBody>
                    <a:bodyPr/>
                    <a:lstStyle/>
                    <a:p>
                      <a:pPr algn="l" rtl="0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BCS. INCIDENCIA DE INFLUENZA SEGÚN RESULTADOS POR MUNICIPIO . PERIODO INTERESTACIONAL 2018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es-MX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s-MX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POBLACION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MX" sz="9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MUNICIPIO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MX" sz="9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PROBABLES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MX" sz="9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MUESTREADOS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CONFIRMADOS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rtl="0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TIPO DE VIRUS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INCIDENCIA**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</a:tr>
              <a:tr h="25400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H1N1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H3N2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VSR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CORONA NL63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85222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COMONDU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23063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LORETO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72244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MULEGE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313197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LA PAZ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339101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LOS CABOS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832827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ESTATAL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850">
                <a:tc gridSpan="3">
                  <a:txBody>
                    <a:bodyPr/>
                    <a:lstStyle/>
                    <a:p>
                      <a:pPr algn="l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FUENTE: PLATAFORMA SINAVE 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6850">
                <a:tc gridSpan="3">
                  <a:txBody>
                    <a:bodyPr/>
                    <a:lstStyle/>
                    <a:p>
                      <a:pPr algn="l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18/01/2018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6850"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** INCIDENCIA POR CADA 100,000 HBTS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2143108" y="714356"/>
            <a:ext cx="4104456" cy="1143000"/>
          </a:xfrm>
        </p:spPr>
        <p:txBody>
          <a:bodyPr>
            <a:normAutofit/>
          </a:bodyPr>
          <a:lstStyle/>
          <a:p>
            <a:r>
              <a:rPr lang="es-MX" sz="2800" smtClean="0"/>
              <a:t>INFLUENZA </a:t>
            </a:r>
            <a:r>
              <a:rPr lang="es-MX" sz="2800" smtClean="0"/>
              <a:t>2018</a:t>
            </a:r>
            <a:endParaRPr lang="es-MX" sz="2800" dirty="0"/>
          </a:p>
        </p:txBody>
      </p:sp>
      <p:sp>
        <p:nvSpPr>
          <p:cNvPr id="7" name="Título 4"/>
          <p:cNvSpPr txBox="1">
            <a:spLocks/>
          </p:cNvSpPr>
          <p:nvPr/>
        </p:nvSpPr>
        <p:spPr>
          <a:xfrm>
            <a:off x="142844" y="21429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BOLETIN EPIDEMIOLOGICO SEMANAL </a:t>
            </a:r>
            <a:b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SEMANA 3 2018</a:t>
            </a:r>
            <a:endParaRPr kumimoji="0" lang="es-MX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8" name="Marcador de contenido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263401"/>
            <a:ext cx="2102946" cy="1078903"/>
          </a:xfrm>
        </p:spPr>
      </p:pic>
      <p:pic>
        <p:nvPicPr>
          <p:cNvPr id="9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48883"/>
            <a:ext cx="1800200" cy="1252154"/>
          </a:xfrm>
          <a:prstGeom prst="rect">
            <a:avLst/>
          </a:prstGeom>
        </p:spPr>
      </p:pic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71604" y="1785926"/>
            <a:ext cx="5425488" cy="468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476</Words>
  <Application>Microsoft Office PowerPoint</Application>
  <PresentationFormat>Presentación en pantalla (4:3)</PresentationFormat>
  <Paragraphs>206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B.C.S.  PANORAMA EPIDEMIOLOGICO 2018</vt:lpstr>
      <vt:lpstr>MORBILIDAD GENERAL </vt:lpstr>
      <vt:lpstr>INFLUENZA 2018</vt:lpstr>
      <vt:lpstr>INFLUENZA 2018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B.C.S.  PANORAMA EPIDEMIOLOGICO 2014</dc:title>
  <dc:creator>jgreen</dc:creator>
  <cp:lastModifiedBy>jgreen</cp:lastModifiedBy>
  <cp:revision>15</cp:revision>
  <dcterms:created xsi:type="dcterms:W3CDTF">2018-06-06T16:56:21Z</dcterms:created>
  <dcterms:modified xsi:type="dcterms:W3CDTF">2018-07-06T15:38:26Z</dcterms:modified>
</cp:coreProperties>
</file>